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2"/>
  </p:notesMasterIdLst>
  <p:sldIdLst>
    <p:sldId id="363" r:id="rId2"/>
    <p:sldId id="261" r:id="rId3"/>
    <p:sldId id="520" r:id="rId4"/>
    <p:sldId id="289" r:id="rId5"/>
    <p:sldId id="501" r:id="rId6"/>
    <p:sldId id="550" r:id="rId7"/>
    <p:sldId id="381" r:id="rId8"/>
    <p:sldId id="382" r:id="rId9"/>
    <p:sldId id="383" r:id="rId10"/>
    <p:sldId id="585" r:id="rId11"/>
    <p:sldId id="586" r:id="rId12"/>
    <p:sldId id="384" r:id="rId13"/>
    <p:sldId id="587" r:id="rId14"/>
    <p:sldId id="385" r:id="rId15"/>
    <p:sldId id="588" r:id="rId16"/>
    <p:sldId id="589" r:id="rId17"/>
    <p:sldId id="386" r:id="rId18"/>
    <p:sldId id="387" r:id="rId19"/>
    <p:sldId id="388" r:id="rId20"/>
    <p:sldId id="583" r:id="rId21"/>
    <p:sldId id="389" r:id="rId22"/>
    <p:sldId id="390" r:id="rId23"/>
    <p:sldId id="391" r:id="rId24"/>
    <p:sldId id="392" r:id="rId25"/>
    <p:sldId id="447" r:id="rId26"/>
    <p:sldId id="448" r:id="rId27"/>
    <p:sldId id="450" r:id="rId28"/>
    <p:sldId id="580" r:id="rId29"/>
    <p:sldId id="582" r:id="rId30"/>
    <p:sldId id="420" r:id="rId31"/>
    <p:sldId id="421" r:id="rId32"/>
    <p:sldId id="422" r:id="rId33"/>
    <p:sldId id="423" r:id="rId34"/>
    <p:sldId id="590" r:id="rId35"/>
    <p:sldId id="591" r:id="rId36"/>
    <p:sldId id="592" r:id="rId37"/>
    <p:sldId id="534" r:id="rId38"/>
    <p:sldId id="584" r:id="rId39"/>
    <p:sldId id="419" r:id="rId40"/>
    <p:sldId id="364" r:id="rId41"/>
    <p:sldId id="393" r:id="rId42"/>
    <p:sldId id="394" r:id="rId43"/>
    <p:sldId id="395" r:id="rId44"/>
    <p:sldId id="418" r:id="rId45"/>
    <p:sldId id="396" r:id="rId46"/>
    <p:sldId id="417" r:id="rId47"/>
    <p:sldId id="593" r:id="rId48"/>
    <p:sldId id="518" r:id="rId49"/>
    <p:sldId id="347" r:id="rId50"/>
    <p:sldId id="354" r:id="rId51"/>
  </p:sldIdLst>
  <p:sldSz cx="12192000" cy="6858000"/>
  <p:notesSz cx="6858000" cy="9144000"/>
  <p:embeddedFontLst>
    <p:embeddedFont>
      <p:font typeface="Cambria Math" panose="02040503050406030204" pitchFamily="18" charset="0"/>
      <p:regular r:id="rId53"/>
    </p:embeddedFont>
    <p:embeddedFont>
      <p:font typeface="Courier" panose="02070309020205020404" pitchFamily="49" charset="0"/>
      <p:regular r:id="rId54"/>
      <p:bold r:id="rId55"/>
      <p:italic r:id="rId56"/>
      <p:boldItalic r:id="rId57"/>
    </p:embeddedFont>
    <p:embeddedFont>
      <p:font typeface="Fira Code" panose="020B0809050000020004" pitchFamily="49" charset="0"/>
      <p:regular r:id="rId58"/>
      <p:bold r:id="rId59"/>
    </p:embeddedFont>
    <p:embeddedFont>
      <p:font typeface="Fira Sans" panose="020B0503050000020004" pitchFamily="34" charset="0"/>
      <p:regular r:id="rId60"/>
      <p:bold r:id="rId61"/>
      <p:italic r:id="rId62"/>
      <p:boldItalic r:id="rId63"/>
    </p:embeddedFont>
    <p:embeddedFont>
      <p:font typeface="plusjakartasans" pitchFamily="2" charset="77"/>
      <p:regular r:id="rId64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94658"/>
  </p:normalViewPr>
  <p:slideViewPr>
    <p:cSldViewPr snapToGrid="0">
      <p:cViewPr varScale="1">
        <p:scale>
          <a:sx n="120" d="100"/>
          <a:sy n="120" d="100"/>
        </p:scale>
        <p:origin x="736" y="184"/>
      </p:cViewPr>
      <p:guideLst/>
    </p:cSldViewPr>
  </p:slideViewPr>
  <p:outlineViewPr>
    <p:cViewPr>
      <p:scale>
        <a:sx n="33" d="100"/>
        <a:sy n="33" d="100"/>
      </p:scale>
      <p:origin x="0" y="-16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9B76C6-9391-47F5-B15C-88D495FB9A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78B59-03DE-431C-A8FF-DF85B57B7C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63329C-2BA7-49E5-9182-310C7B3CFD20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C8C93B-B35A-4A69-A8D0-6FC49D836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BC9F58-08E9-4159-929F-93022D6CD8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E029D-3528-48C5-B0FC-1AAD9EA7F5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2000-2FE7-4DDD-8A7A-558DD2A3B8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05D295E-7C44-4068-8D9B-DF3E542C29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BD12-60E1-82F1-C95F-C5EBD4BB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957E-A740-E27F-96B6-87A8816B0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A42F1-32A7-1A7A-8229-1CAF0BAA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Video by Google DeepMind from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Pexels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: https://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/video/an-artist-s-animation-of-artificial-intelligence-ai-this-video-depicts-language-models-which-generate-text-it-was-created-by-wes-cockx-as-part-of-the-visualising-ai-project-launched-by-18069700/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F6B9-BF93-77AB-1311-A4DB86A2B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652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BB84F-57FD-4E6A-AC76-6864A93D6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7F892-D5AC-4F9B-B9C3-23D3011525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8E1B-BAD8-4B97-AE37-9D21A74F3D5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t>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AF4A6-31AB-A8D9-1DEF-C5AEE857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F355F-A4B1-0A76-0C02-C0F2CA21C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ECF63-62C5-1C9C-B9FF-FABB19AE9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AAF6-B80B-9EA0-4049-047DFE3EEDB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36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30A20-3D4D-5754-73B3-5048FA29A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728CFE-84D7-9535-BFE9-DCF6CA562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BADB5-252A-D69D-A8F9-47D72F7554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B63DD-89A6-F2AE-C182-6BBB9C9FEEE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25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05EE7-E5F9-E010-F885-F5323386A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66E1-1F08-15E5-5CC3-418870EA8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36661-8A85-7360-76EC-E2A2B0F5A9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E937-4CE4-8590-EB0A-3C61258EBE3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578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0FAE5-F8F5-2C4C-A101-836A1F84458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2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D80A-44A1-4C0F-BB66-A39C94ED33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C879D-7728-462B-95B1-EFE1CE5AE1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79C82-C664-41A3-9A03-F8AEEFF708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5CF59-7AF3-7943-90C0-B191EB35C4C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75F2-0696-450E-B2B4-85CD381B30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0038-A6EE-483C-92EA-79532855C5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C828A0-0C03-4B9F-B3A9-BCC2B3ABF0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3828-06E4-43B4-8A52-FE51E602BB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028F0-2909-4A7C-BEE9-81BACFEF38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94EB9-68A9-4F3A-8BE4-ACF30555BA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C277A3-4E62-724D-9B87-00AEE23AD320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A862-92FC-4FE3-81BF-70AD991377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E3B-6E3E-4955-A430-7ABF182E01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C2B209-914C-44E0-A84A-A3B9B797267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ACFC1-33AA-4003-9248-5DCEC20DA44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B8264-701F-48AA-9BBE-84C82F575B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4980-ACEE-41FF-8426-01F4429BDE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7E4FA7-0ED4-B942-A31A-92981F529461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2712A-B571-4B4B-9D68-AF1BC94AB5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864C-EBA4-476B-BDB3-764BF3EE60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A469CE-38CA-4F3C-8432-6C4CA131A8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8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BD88-B94A-4541-8C5C-A8AF4B3760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822B-0950-412C-BBD5-CDB2FBD7E3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B70E-267B-481B-B44A-A25020266D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60CF0E-A82D-294E-8D04-D93E532563E3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3C20-E42A-46CD-B104-2E621447EB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F5674-9BCD-4C45-AD65-085697B63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52093B-0720-486A-B874-975A27BF69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72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2721-4181-44B2-8539-FA620D5F1E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4B4EE-0F25-4BCD-88B5-0B333601C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D61B-680A-41D5-A857-C4E17D18E0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3B53CE-5A2A-F844-9981-C79E76FF4D2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3BB2C-2CCD-4FAD-A27E-43E943DAE1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CB00-6285-4FE4-AD52-EF7DB90C87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10F211-B40B-498F-9139-10E73BCB83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5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5AEE-3893-47F5-A340-63BC8BBC1B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F9721-EB2F-4AAC-B701-6C8033E8C0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27996-368A-470E-8F81-D3FFD8388B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93693-3873-4A65-BEF0-9D7898BC1C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E1885D-B45B-B943-8CF2-E7FEA29D956A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55E4-8198-4281-B5C5-1C7EBA90EB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A2613-DF15-4441-87A3-7C1B1F6E2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694869-6021-48AD-806B-CBDCFDD0376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6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48B8-03F2-4015-B31D-6DB809FB4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4A66-0F1B-4B26-A4A7-87D6B7792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F8E92-36F7-47F2-83E8-564F50FCEB2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A68EF-7BCF-4206-8256-282210FDB3C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5DD01-8429-41E6-B389-84E967C7833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ADD44-DF59-418D-A10C-00A423E78B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E7CF9F-56F6-0B46-84D4-2C06798C92FC}" type="datetime1">
              <a:rPr lang="en-US" smtClean="0"/>
              <a:t>7/9/25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70903-5D2F-4ACF-AB5B-CC781AF6C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CCF1F-A0CC-4DB9-A532-46BA9E40F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3E364D-F3BC-4851-8059-F4473CA00C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84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3460-F399-4A6D-A8EE-84FA401BC0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79D9F-EC74-4E40-A4C5-BE1FA82AF1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A7CE4B-6FBE-E443-94EE-4C0B29407480}" type="datetime1">
              <a:rPr lang="en-US" smtClean="0"/>
              <a:t>7/9/25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FCA65-2E43-4EB6-AF4D-2A81755E40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6000F-FD03-41DF-92C2-F14D55AD56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119AC-B999-4A1C-8949-5098AD927F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77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97CBB-778D-4A80-AB15-C22A9BC70B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9B14E5-2DB8-7745-9D68-620813C87DF8}" type="datetime1">
              <a:rPr lang="en-US" smtClean="0"/>
              <a:t>7/9/25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21211-F070-47BA-AB69-B3E3F1CBBE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92FE-9FE1-45BF-B049-A55EF97A5A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91B0E5-DCF5-4DA9-8255-5A0817CC547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8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1371-24E6-4AC7-8E65-E21DA1260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EF76-A80E-4B3C-8914-A07036D0E5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E51DB-98B7-4C45-A3D2-65F37EC32EB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B0D35-F423-4444-87A4-0D3D64587B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BE8273-5E7A-4540-A0E2-D1C5C6C12AC1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56B62-D953-4965-BCEE-687DBBF22E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8670-6116-409B-BC26-B31CB68564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7CD89E-0E57-471A-8BDA-A9FF1DEF61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0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C584-A1B9-4714-B823-7285064F0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90423-2C65-4625-9884-89695D6E90B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F55-7EC4-40BB-A227-CC2BEA219B1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1E441-D2BD-43FB-BCB5-D3083DA78F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357B6F-212A-A54E-945B-379DEA9E7973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2B29-718C-4B1B-9446-D423E4453D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B1E85-EFE2-486F-AF8A-D7548780B8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687116-E12F-41F9-B947-2FC22B11FAB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88BE-9522-44C2-9AAE-4954F8157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1792-B1BB-4C3F-A720-955EB7695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45E8-E5CD-4042-8712-F84CFC563C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78143E-4D2A-1440-AAE2-B3E9E15A8A55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A0F90-6A06-4C9D-8D79-77D2D24E264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6A3E-9AE2-440F-8B9B-1D45290E06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06D67F-9490-484A-ACE9-09B0CE18427A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ross_validation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-scor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8B2F-9A30-5C41-EF3A-22B103FF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B378940E-4BC0-406C-23CC-826FC7047343}"/>
              </a:ext>
            </a:extLst>
          </p:cNvPr>
          <p:cNvSpPr txBox="1"/>
          <p:nvPr/>
        </p:nvSpPr>
        <p:spPr>
          <a:xfrm>
            <a:off x="1258433" y="1680100"/>
            <a:ext cx="6365475" cy="24929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Text Classification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/>
                <a:ea typeface="Fira Code" pitchFamily="49"/>
              </a:rPr>
              <a:t>Applied Text Mining, from Foundations to Advanced</a:t>
            </a:r>
            <a:endParaRPr lang="en-GB" sz="2400" b="1" i="0" u="none" strike="noStrike" kern="1200" cap="none" spc="0" baseline="0" dirty="0">
              <a:solidFill>
                <a:schemeClr val="accent1">
                  <a:lumMod val="60000"/>
                  <a:lumOff val="40000"/>
                </a:schemeClr>
              </a:solidFill>
              <a:uFillTx/>
              <a:latin typeface="Fira Sans" pitchFamily="34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A001E08-D51C-96FC-E1D8-D2FF6A763282}"/>
              </a:ext>
            </a:extLst>
          </p:cNvPr>
          <p:cNvSpPr txBox="1"/>
          <p:nvPr/>
        </p:nvSpPr>
        <p:spPr>
          <a:xfrm>
            <a:off x="1258433" y="5507239"/>
            <a:ext cx="7361779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Ayoub Bagheri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i="1" dirty="0">
                <a:solidFill>
                  <a:srgbClr val="7F7F7F"/>
                </a:solidFill>
                <a:latin typeface="Fira Sans" pitchFamily="34"/>
              </a:rPr>
              <a:t>2025</a:t>
            </a:r>
            <a:endParaRPr lang="en-GB" sz="2800" b="0" i="1" u="none" strike="noStrike" kern="1200" cap="none" spc="0" baseline="0" dirty="0">
              <a:solidFill>
                <a:srgbClr val="7F7F7F"/>
              </a:solidFill>
              <a:uFillTx/>
              <a:latin typeface="Fira Sans" pitchFamily="34"/>
            </a:endParaRPr>
          </a:p>
        </p:txBody>
      </p:sp>
      <p:pic>
        <p:nvPicPr>
          <p:cNvPr id="6" name="18069700-hd_1080_1920_24fps.mp4">
            <a:hlinkClick r:id="" action="ppaction://media"/>
            <a:extLst>
              <a:ext uri="{FF2B5EF4-FFF2-40B4-BE49-F238E27FC236}">
                <a16:creationId xmlns:a16="http://schemas.microsoft.com/office/drawing/2014/main" id="{607FDD3C-4C4F-6232-2E55-939240E6E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B26CA-8BB7-2746-825F-71C5C8B0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CD37-39FF-2292-E08E-CBB548D23C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Terminology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E04B-A283-6BA4-835A-D47DCEC77E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b="1" dirty="0">
                <a:latin typeface="Fira Sans" panose="020B0503050000020004" pitchFamily="34" charset="0"/>
              </a:rPr>
              <a:t>Features</a:t>
            </a:r>
            <a:r>
              <a:rPr lang="en-US" dirty="0">
                <a:latin typeface="Fira Sans" panose="020B0503050000020004" pitchFamily="34" charset="0"/>
              </a:rPr>
              <a:t>: information which is used to separate data into classes</a:t>
            </a:r>
          </a:p>
          <a:p>
            <a:r>
              <a:rPr lang="en-US" b="1" dirty="0">
                <a:latin typeface="Fira Sans" panose="020B0503050000020004" pitchFamily="34" charset="0"/>
              </a:rPr>
              <a:t>Prediction</a:t>
            </a:r>
            <a:r>
              <a:rPr lang="en-US" dirty="0">
                <a:latin typeface="Fira Sans" panose="020B0503050000020004" pitchFamily="34" charset="0"/>
              </a:rPr>
              <a:t>: the output of the model, which can be compared to the correct labels (our ground truth)</a:t>
            </a:r>
          </a:p>
          <a:p>
            <a:r>
              <a:rPr lang="en-US" b="1" dirty="0">
                <a:latin typeface="Fira Sans" panose="020B0503050000020004" pitchFamily="34" charset="0"/>
              </a:rPr>
              <a:t>Parameters</a:t>
            </a:r>
            <a:r>
              <a:rPr lang="en-US" dirty="0">
                <a:latin typeface="Fira Sans" panose="020B0503050000020004" pitchFamily="34" charset="0"/>
              </a:rPr>
              <a:t>: the data in the model</a:t>
            </a:r>
          </a:p>
          <a:p>
            <a:r>
              <a:rPr lang="en-US" b="1" dirty="0">
                <a:latin typeface="Fira Sans" panose="020B0503050000020004" pitchFamily="34" charset="0"/>
              </a:rPr>
              <a:t>Training</a:t>
            </a:r>
            <a:r>
              <a:rPr lang="en-US" dirty="0">
                <a:latin typeface="Fira Sans" panose="020B0503050000020004" pitchFamily="34" charset="0"/>
              </a:rPr>
              <a:t>: fitting parameters to the data </a:t>
            </a:r>
          </a:p>
          <a:p>
            <a:r>
              <a:rPr lang="en-US" b="1" dirty="0">
                <a:latin typeface="Fira Sans" panose="020B0503050000020004" pitchFamily="34" charset="0"/>
              </a:rPr>
              <a:t>Hyperparameters</a:t>
            </a:r>
            <a:r>
              <a:rPr lang="en-US" dirty="0">
                <a:latin typeface="Fira Sans" panose="020B0503050000020004" pitchFamily="34" charset="0"/>
              </a:rPr>
              <a:t>: the “settings” of the model; these are choices made by you</a:t>
            </a:r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EC72C-B4FF-12A6-2B11-4EA5696225F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844E4-0406-8104-73CF-8AFCE7333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ACA7-CED3-CC34-2CF2-E64485F259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Types of classification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96EF-DBA7-DEA2-0D7C-D498703A4B0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Binary classification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Definition</a:t>
            </a:r>
            <a:r>
              <a:rPr lang="en-GB" dirty="0">
                <a:latin typeface="Fira Sans" panose="020B0503050000020004" pitchFamily="34" charset="0"/>
              </a:rPr>
              <a:t>: Involves two categories or classes.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Examples</a:t>
            </a:r>
            <a:r>
              <a:rPr lang="en-GB" dirty="0">
                <a:latin typeface="Fira Sans" panose="020B0503050000020004" pitchFamily="34" charset="0"/>
              </a:rPr>
              <a:t>: True/False, Yes/No, Spam/Not Spam, Positive/Negative sentiment.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Multiclass classification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Definition</a:t>
            </a:r>
            <a:r>
              <a:rPr lang="en-GB" dirty="0">
                <a:latin typeface="Fira Sans" panose="020B0503050000020004" pitchFamily="34" charset="0"/>
              </a:rPr>
              <a:t>: Involves more than two categories or classes.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Examples</a:t>
            </a:r>
            <a:r>
              <a:rPr lang="en-GB" dirty="0">
                <a:latin typeface="Fira Sans" panose="020B0503050000020004" pitchFamily="34" charset="0"/>
              </a:rPr>
              <a:t>: Classifying animals into Cats/Dogs/Birds, predicting the genre of a book (e.g., Fiction/Non-fiction/Science/History).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Multilabel classification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Definition</a:t>
            </a:r>
            <a:r>
              <a:rPr lang="en-GB" dirty="0">
                <a:latin typeface="Fira Sans" panose="020B0503050000020004" pitchFamily="34" charset="0"/>
              </a:rPr>
              <a:t>: Each instance can belong to multiple classes simultaneously.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Examples</a:t>
            </a:r>
            <a:r>
              <a:rPr lang="en-GB" dirty="0">
                <a:latin typeface="Fira Sans" panose="020B0503050000020004" pitchFamily="34" charset="0"/>
              </a:rPr>
              <a:t>: Tagging a research article with multiple topics like "Machine Learning," "Natural Language Processing," and "Healthcare.”, Assigning multiple genres to a book.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19B80-428C-DD46-6833-5C51B268F37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0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Simple pipeline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4287B-E6B9-42D9-9695-612BF809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37" y="2835275"/>
            <a:ext cx="90773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2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F1512-EA60-F29D-7F09-B98109A63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E4DE-A815-E92B-B9D0-2EFF37C1DF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Opening the pipeline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9DA9D-170D-1FFF-AA70-C7A61569E95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2543-8261-9498-8D6A-43057DC4D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11" y="1917234"/>
            <a:ext cx="9414844" cy="42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Preparing data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Data collection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pre-processing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Data splitting</a:t>
            </a: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Training</a:t>
            </a: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Validation (development)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Fira Sans" pitchFamily="34"/>
              </a:rPr>
              <a:t>to tune the hyperparameters 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Test</a:t>
            </a:r>
          </a:p>
          <a:p>
            <a:r>
              <a:rPr lang="en-GB" dirty="0">
                <a:solidFill>
                  <a:srgbClr val="404040"/>
                </a:solidFill>
                <a:latin typeface="Fira Sans" pitchFamily="34"/>
              </a:rPr>
              <a:t>Text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9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77EC-7BCF-6406-BCFE-90A252D2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1B76-80D4-1D0B-375E-D4C5128EEC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splitting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1617-D81B-DEA3-7E16-0C8B65A9F66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b="1" dirty="0">
                <a:latin typeface="Fira Sans" panose="020B0503050000020004" pitchFamily="34" charset="0"/>
              </a:rPr>
              <a:t>Methods: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Train-Test Split</a:t>
            </a:r>
          </a:p>
          <a:p>
            <a:pPr lvl="2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Split the dataset into two parts: training and testing (e.g., 80%-20%).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K-fold cross validation</a:t>
            </a:r>
          </a:p>
          <a:p>
            <a:pPr lvl="2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Split the dataset into K non-overlapping folds of approximately equal size.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Leave-One-Out Cross-Validation</a:t>
            </a:r>
          </a:p>
          <a:p>
            <a:pPr lvl="2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A special case of K-Fold where K=N (number of data points).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4C985-8904-ADEA-38A7-0E8589FA598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2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9A33F-ED18-46DD-7B72-BC5B1E28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3A9F-92E3-DB56-970D-C5C21CE296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0" lang="en-GB" sz="54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K-fold cross validation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90F1-6D26-300E-C708-877335F08D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Purpose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Evaluates the performance of a model on unseen data by splitting the dataset into K subsets (folds).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Ensures that every data point gets a chance to be in both the training and validation sets.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How it Works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Split the data into K equally-sized folds.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Train the model on K−1 folds and validate it on the remaining fold.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Repeat the process K times, each time using a different fold for validation.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Advantages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Reduces the risk of overfitting compared to a single train-test split.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Provides a more robust estimate of the model’s generalization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891A2-697C-50DB-19CB-015E5D9FD20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0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K-fold cross validation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 descr="3.1. Cross-validation: evaluating estimator performance — scikit-learn  0.24.1 documentation">
            <a:extLst>
              <a:ext uri="{FF2B5EF4-FFF2-40B4-BE49-F238E27FC236}">
                <a16:creationId xmlns:a16="http://schemas.microsoft.com/office/drawing/2014/main" id="{D9B863A0-EE24-4CB5-A810-01B1BEA6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1801270"/>
            <a:ext cx="6773861" cy="469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EAC94-EEDF-4F88-831B-BEF1DC3CD8BF}"/>
              </a:ext>
            </a:extLst>
          </p:cNvPr>
          <p:cNvSpPr txBox="1"/>
          <p:nvPr/>
        </p:nvSpPr>
        <p:spPr>
          <a:xfrm>
            <a:off x="1163639" y="6102435"/>
            <a:ext cx="14554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https://scikit-learn.org/stable/modules/cross_validation.html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03630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How to classify this document? 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5630B-DD2C-4882-92CE-E97736A7C678}"/>
              </a:ext>
            </a:extLst>
          </p:cNvPr>
          <p:cNvSpPr/>
          <p:nvPr/>
        </p:nvSpPr>
        <p:spPr>
          <a:xfrm>
            <a:off x="3379932" y="2529683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4F855-017F-41F6-97A2-6AFA8DE36DC8}"/>
              </a:ext>
            </a:extLst>
          </p:cNvPr>
          <p:cNvSpPr/>
          <p:nvPr/>
        </p:nvSpPr>
        <p:spPr>
          <a:xfrm>
            <a:off x="3037032" y="3005067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68D830-2387-4FB8-97A4-DB9D12B4164D}"/>
              </a:ext>
            </a:extLst>
          </p:cNvPr>
          <p:cNvSpPr/>
          <p:nvPr/>
        </p:nvSpPr>
        <p:spPr>
          <a:xfrm>
            <a:off x="3777384" y="3254449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77753-0EF6-4148-9567-DF39951872AD}"/>
              </a:ext>
            </a:extLst>
          </p:cNvPr>
          <p:cNvSpPr/>
          <p:nvPr/>
        </p:nvSpPr>
        <p:spPr>
          <a:xfrm>
            <a:off x="4096904" y="2389406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9A431-ECEA-4DCB-AEA9-FCC8E4410E26}"/>
              </a:ext>
            </a:extLst>
          </p:cNvPr>
          <p:cNvSpPr/>
          <p:nvPr/>
        </p:nvSpPr>
        <p:spPr>
          <a:xfrm>
            <a:off x="4346286" y="3067412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F48584A-F58E-47F2-B7A1-D4417F433039}"/>
              </a:ext>
            </a:extLst>
          </p:cNvPr>
          <p:cNvSpPr/>
          <p:nvPr/>
        </p:nvSpPr>
        <p:spPr>
          <a:xfrm>
            <a:off x="6045199" y="2864789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742E4F1-A8DA-443B-82B3-B089F6CF99B4}"/>
              </a:ext>
            </a:extLst>
          </p:cNvPr>
          <p:cNvSpPr/>
          <p:nvPr/>
        </p:nvSpPr>
        <p:spPr>
          <a:xfrm>
            <a:off x="5834783" y="3238862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AA04295-3458-4C70-A246-721016AA5D6A}"/>
              </a:ext>
            </a:extLst>
          </p:cNvPr>
          <p:cNvSpPr/>
          <p:nvPr/>
        </p:nvSpPr>
        <p:spPr>
          <a:xfrm>
            <a:off x="5788024" y="3714246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62ECC60-BC10-4634-AA53-23A90FA92FD0}"/>
              </a:ext>
            </a:extLst>
          </p:cNvPr>
          <p:cNvSpPr/>
          <p:nvPr/>
        </p:nvSpPr>
        <p:spPr>
          <a:xfrm>
            <a:off x="6715412" y="3542796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07AB2D1-13FB-4550-828D-281BEB302F7C}"/>
              </a:ext>
            </a:extLst>
          </p:cNvPr>
          <p:cNvSpPr/>
          <p:nvPr/>
        </p:nvSpPr>
        <p:spPr>
          <a:xfrm>
            <a:off x="6458237" y="3254448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A4DC20D-FEA6-4254-B484-58F83FA706A0}"/>
              </a:ext>
            </a:extLst>
          </p:cNvPr>
          <p:cNvSpPr/>
          <p:nvPr/>
        </p:nvSpPr>
        <p:spPr>
          <a:xfrm>
            <a:off x="6271201" y="3620728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4FAEC5-E75A-41B0-AFB4-70693F7E75CC}"/>
              </a:ext>
            </a:extLst>
          </p:cNvPr>
          <p:cNvSpPr/>
          <p:nvPr/>
        </p:nvSpPr>
        <p:spPr>
          <a:xfrm>
            <a:off x="3574762" y="3932455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47A0A1-8028-47EC-87D0-F7C6F9AE1429}"/>
              </a:ext>
            </a:extLst>
          </p:cNvPr>
          <p:cNvSpPr/>
          <p:nvPr/>
        </p:nvSpPr>
        <p:spPr>
          <a:xfrm>
            <a:off x="4135871" y="4080526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8A36E2-BB7C-4F78-833F-C5D812DC90BE}"/>
              </a:ext>
            </a:extLst>
          </p:cNvPr>
          <p:cNvSpPr/>
          <p:nvPr/>
        </p:nvSpPr>
        <p:spPr>
          <a:xfrm>
            <a:off x="4595669" y="434549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4179B5-1544-4635-A6F0-43A4F2D9A2E9}"/>
              </a:ext>
            </a:extLst>
          </p:cNvPr>
          <p:cNvSpPr/>
          <p:nvPr/>
        </p:nvSpPr>
        <p:spPr>
          <a:xfrm>
            <a:off x="4525530" y="4844258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9F2616-12F9-4796-A4DD-7322E4F69C74}"/>
              </a:ext>
            </a:extLst>
          </p:cNvPr>
          <p:cNvSpPr/>
          <p:nvPr/>
        </p:nvSpPr>
        <p:spPr>
          <a:xfrm>
            <a:off x="3894283" y="4844258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C477F-D991-407D-BEF1-49E729EABFEE}"/>
              </a:ext>
            </a:extLst>
          </p:cNvPr>
          <p:cNvSpPr/>
          <p:nvPr/>
        </p:nvSpPr>
        <p:spPr>
          <a:xfrm>
            <a:off x="3590348" y="4446806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4D1A0F-2AE4-453E-8FB5-F12F93441D1B}"/>
              </a:ext>
            </a:extLst>
          </p:cNvPr>
          <p:cNvSpPr/>
          <p:nvPr/>
        </p:nvSpPr>
        <p:spPr>
          <a:xfrm>
            <a:off x="5032087" y="400259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9DB3A8-BDD8-4B13-BB2F-EA0FB9A6ECEC}"/>
              </a:ext>
            </a:extLst>
          </p:cNvPr>
          <p:cNvSpPr/>
          <p:nvPr/>
        </p:nvSpPr>
        <p:spPr>
          <a:xfrm>
            <a:off x="5047673" y="451694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F96793-F3AE-44CC-926D-0D78F28ACB66}"/>
              </a:ext>
            </a:extLst>
          </p:cNvPr>
          <p:cNvSpPr txBox="1"/>
          <p:nvPr/>
        </p:nvSpPr>
        <p:spPr>
          <a:xfrm>
            <a:off x="5211329" y="2352683"/>
            <a:ext cx="6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Fira Sans" panose="020B0503050000020004" pitchFamily="34" charset="0"/>
              </a:rPr>
              <a:t>?</a:t>
            </a:r>
          </a:p>
        </p:txBody>
      </p:sp>
      <p:sp>
        <p:nvSpPr>
          <p:cNvPr id="25" name="Regular Pentagon 27">
            <a:extLst>
              <a:ext uri="{FF2B5EF4-FFF2-40B4-BE49-F238E27FC236}">
                <a16:creationId xmlns:a16="http://schemas.microsoft.com/office/drawing/2014/main" id="{1E43C80E-0E45-451D-B961-049DA8564079}"/>
              </a:ext>
            </a:extLst>
          </p:cNvPr>
          <p:cNvSpPr/>
          <p:nvPr/>
        </p:nvSpPr>
        <p:spPr>
          <a:xfrm>
            <a:off x="4899601" y="2709976"/>
            <a:ext cx="280555" cy="267195"/>
          </a:xfrm>
          <a:prstGeom prst="pentagon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EE7744-3CFD-4E84-83ED-4BA8E45FB340}"/>
              </a:ext>
            </a:extLst>
          </p:cNvPr>
          <p:cNvGrpSpPr/>
          <p:nvPr/>
        </p:nvGrpSpPr>
        <p:grpSpPr>
          <a:xfrm>
            <a:off x="6785552" y="4177941"/>
            <a:ext cx="1317048" cy="1052080"/>
            <a:chOff x="7304807" y="1818409"/>
            <a:chExt cx="1756064" cy="140277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FB619A5-2111-4834-BA84-298A63C8DD6D}"/>
                </a:ext>
              </a:extLst>
            </p:cNvPr>
            <p:cNvGrpSpPr/>
            <p:nvPr/>
          </p:nvGrpSpPr>
          <p:grpSpPr>
            <a:xfrm>
              <a:off x="7450280" y="1918316"/>
              <a:ext cx="1610591" cy="1171002"/>
              <a:chOff x="7450280" y="1918316"/>
              <a:chExt cx="1610591" cy="117100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8A1BD61-337D-41BC-A2AC-451576B4B43E}"/>
                  </a:ext>
                </a:extLst>
              </p:cNvPr>
              <p:cNvGrpSpPr/>
              <p:nvPr/>
            </p:nvGrpSpPr>
            <p:grpSpPr>
              <a:xfrm>
                <a:off x="7450280" y="1918316"/>
                <a:ext cx="1610591" cy="338555"/>
                <a:chOff x="7450280" y="1838603"/>
                <a:chExt cx="1610591" cy="338555"/>
              </a:xfrm>
            </p:grpSpPr>
            <p:sp>
              <p:nvSpPr>
                <p:cNvPr id="36" name="Isosceles Triangle 35">
                  <a:extLst>
                    <a:ext uri="{FF2B5EF4-FFF2-40B4-BE49-F238E27FC236}">
                      <a16:creationId xmlns:a16="http://schemas.microsoft.com/office/drawing/2014/main" id="{E6B985F3-71A0-4E63-BF92-1D1231C25723}"/>
                    </a:ext>
                  </a:extLst>
                </p:cNvPr>
                <p:cNvSpPr/>
                <p:nvPr/>
              </p:nvSpPr>
              <p:spPr>
                <a:xfrm>
                  <a:off x="7450280" y="1839191"/>
                  <a:ext cx="325444" cy="280555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861A106-07BA-46D0-A5B3-2ABC69D7D195}"/>
                    </a:ext>
                  </a:extLst>
                </p:cNvPr>
                <p:cNvSpPr txBox="1"/>
                <p:nvPr/>
              </p:nvSpPr>
              <p:spPr>
                <a:xfrm>
                  <a:off x="7793180" y="1838603"/>
                  <a:ext cx="126769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Sports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0508FFA-A9E3-41E7-B87A-6EF0C23D759F}"/>
                  </a:ext>
                </a:extLst>
              </p:cNvPr>
              <p:cNvGrpSpPr/>
              <p:nvPr/>
            </p:nvGrpSpPr>
            <p:grpSpPr>
              <a:xfrm>
                <a:off x="7460673" y="2327933"/>
                <a:ext cx="1600198" cy="338554"/>
                <a:chOff x="7460673" y="2327933"/>
                <a:chExt cx="1600198" cy="338554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D1A9D32-04DF-46B4-94AA-3C8E40B11216}"/>
                    </a:ext>
                  </a:extLst>
                </p:cNvPr>
                <p:cNvSpPr/>
                <p:nvPr/>
              </p:nvSpPr>
              <p:spPr>
                <a:xfrm>
                  <a:off x="7460673" y="2379518"/>
                  <a:ext cx="259772" cy="25977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CCB946E-365D-4CD5-98B7-BAFD35CC4785}"/>
                    </a:ext>
                  </a:extLst>
                </p:cNvPr>
                <p:cNvSpPr txBox="1"/>
                <p:nvPr/>
              </p:nvSpPr>
              <p:spPr>
                <a:xfrm>
                  <a:off x="7793180" y="2327933"/>
                  <a:ext cx="1267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Politics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CED9464-7BAC-4802-8294-8328990158F3}"/>
                  </a:ext>
                </a:extLst>
              </p:cNvPr>
              <p:cNvGrpSpPr/>
              <p:nvPr/>
            </p:nvGrpSpPr>
            <p:grpSpPr>
              <a:xfrm>
                <a:off x="7450280" y="2750763"/>
                <a:ext cx="1593135" cy="338555"/>
                <a:chOff x="7450280" y="2854673"/>
                <a:chExt cx="1593135" cy="338555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CFD1D4D-0B64-4B40-A062-8CEF7CACA9B7}"/>
                    </a:ext>
                  </a:extLst>
                </p:cNvPr>
                <p:cNvSpPr/>
                <p:nvPr/>
              </p:nvSpPr>
              <p:spPr>
                <a:xfrm>
                  <a:off x="7450280" y="2899062"/>
                  <a:ext cx="280555" cy="28055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7ACB7AD-7BA4-4142-8C3B-EC535C607D29}"/>
                    </a:ext>
                  </a:extLst>
                </p:cNvPr>
                <p:cNvSpPr txBox="1"/>
                <p:nvPr/>
              </p:nvSpPr>
              <p:spPr>
                <a:xfrm>
                  <a:off x="7775724" y="2854673"/>
                  <a:ext cx="126769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Finance</a:t>
                  </a:r>
                </a:p>
              </p:txBody>
            </p:sp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F921A5-95C9-4A39-8FDC-4740B52E765A}"/>
                </a:ext>
              </a:extLst>
            </p:cNvPr>
            <p:cNvSpPr/>
            <p:nvPr/>
          </p:nvSpPr>
          <p:spPr>
            <a:xfrm>
              <a:off x="7304807" y="1818409"/>
              <a:ext cx="1416488" cy="14027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Fira Sans" panose="020B0503050000020004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A1876F8-9152-4D86-9427-DDA947627B0F}"/>
              </a:ext>
            </a:extLst>
          </p:cNvPr>
          <p:cNvSpPr txBox="1"/>
          <p:nvPr/>
        </p:nvSpPr>
        <p:spPr>
          <a:xfrm>
            <a:off x="6393242" y="1986021"/>
            <a:ext cx="1943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Fira Sans" panose="020B0503050000020004" pitchFamily="34" charset="0"/>
              </a:rPr>
              <a:t>Documents by vector space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33459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Classification: definition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3200" i="1" dirty="0">
                <a:latin typeface="Fira Sans" panose="020B0503050000020004" pitchFamily="34" charset="0"/>
              </a:rPr>
              <a:t>Input</a:t>
            </a:r>
            <a:r>
              <a:rPr lang="en-US" sz="3200" dirty="0">
                <a:latin typeface="Fira Sans" panose="020B0503050000020004" pitchFamily="34" charset="0"/>
              </a:rPr>
              <a:t>:</a:t>
            </a:r>
          </a:p>
          <a:p>
            <a:pPr lvl="1"/>
            <a:r>
              <a:rPr lang="en-US" sz="2800" dirty="0">
                <a:latin typeface="Fira Sans" panose="020B0503050000020004" pitchFamily="34" charset="0"/>
              </a:rPr>
              <a:t> a document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</a:p>
          <a:p>
            <a:pPr lvl="1"/>
            <a:r>
              <a:rPr lang="en-US" sz="2800" i="1" dirty="0">
                <a:latin typeface="Fira Sans" panose="020B0503050000020004" pitchFamily="34" charset="0"/>
              </a:rPr>
              <a:t> </a:t>
            </a:r>
            <a:r>
              <a:rPr lang="en-US" sz="2800" dirty="0">
                <a:latin typeface="Fira Sans" panose="020B0503050000020004" pitchFamily="34" charset="0"/>
                <a:ea typeface="ＭＳ Ｐゴシック" charset="0"/>
              </a:rPr>
              <a:t>a fixed set of classes 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Fira Sans" panose="020B0503050000020004" pitchFamily="34" charset="0"/>
            </a:endParaRPr>
          </a:p>
          <a:p>
            <a:r>
              <a:rPr lang="en-US" sz="3200" i="1" dirty="0">
                <a:latin typeface="Fira Sans" panose="020B0503050000020004" pitchFamily="34" charset="0"/>
              </a:rPr>
              <a:t>Output</a:t>
            </a:r>
            <a:r>
              <a:rPr lang="en-US" sz="3200" dirty="0">
                <a:latin typeface="Fira Sans" panose="020B0503050000020004" pitchFamily="34" charset="0"/>
              </a:rPr>
              <a:t>: a predicted class </a:t>
            </a:r>
            <a:r>
              <a:rPr lang="en-US" sz="3200" i="1" dirty="0">
                <a:solidFill>
                  <a:srgbClr val="FF0000"/>
                </a:solidFill>
                <a:latin typeface="Fira Sans" panose="020B0503050000020004" pitchFamily="34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Fira Sans" panose="020B05030500000200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0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D5E9-DCF9-4388-9AED-8C259A94DA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From before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FDFD5-355C-42FB-BCEB-998F48D9A44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preprocessing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Tokenization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Token removal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Stemming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1B6BB-8A63-4B63-8A47-C023777950D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</a:t>
            </a:fld>
            <a:endParaRPr lang="en-N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DE0B4-9E64-AD83-9729-5166068C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B908-3834-8683-CA2E-2D4CD8275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Classification Algorithms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97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Hand-coded rules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Rules based on combinations of words or other features</a:t>
            </a:r>
          </a:p>
          <a:p>
            <a:r>
              <a:rPr lang="en-US" dirty="0">
                <a:latin typeface="Fira Sans" panose="020B0503050000020004" pitchFamily="34" charset="0"/>
              </a:rPr>
              <a:t>Accuracy can be high: If rules carefully refined by expert</a:t>
            </a:r>
          </a:p>
          <a:p>
            <a:r>
              <a:rPr lang="en-US" dirty="0">
                <a:latin typeface="Fira Sans" panose="020B0503050000020004" pitchFamily="34" charset="0"/>
              </a:rPr>
              <a:t>But building and maintaining these rules is expensive</a:t>
            </a:r>
          </a:p>
          <a:p>
            <a:r>
              <a:rPr lang="en-US" dirty="0">
                <a:latin typeface="Fira Sans" panose="020B0503050000020004" pitchFamily="34" charset="0"/>
              </a:rPr>
              <a:t>Data/Domain specifics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8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Supervised Machine Learning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i="1" dirty="0">
                <a:latin typeface="Fira Sans" panose="020B0503050000020004" pitchFamily="34" charset="0"/>
              </a:rPr>
              <a:t>Input: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document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  <a:ea typeface="ＭＳ Ｐゴシック" charset="0"/>
              </a:rPr>
              <a:t>a fixed set of classes 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C 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=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{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1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,…, 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J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}</a:t>
            </a:r>
            <a:endParaRPr lang="en-US" sz="1600" i="1" dirty="0">
              <a:solidFill>
                <a:srgbClr val="FF0000"/>
              </a:solidFill>
              <a:latin typeface="Fira Sans" panose="020B05030500000200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training set of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</a:rPr>
              <a:t>hand-labeled documents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(d</a:t>
            </a:r>
            <a:r>
              <a:rPr lang="en-US" sz="2000" i="1" baseline="-25000" dirty="0">
                <a:solidFill>
                  <a:srgbClr val="FF0000"/>
                </a:solidFill>
                <a:latin typeface="Fira Sans" panose="020B0503050000020004" pitchFamily="34" charset="0"/>
              </a:rPr>
              <a:t>1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,c</a:t>
            </a:r>
            <a:r>
              <a:rPr lang="en-US" sz="2000" i="1" baseline="-25000" dirty="0">
                <a:solidFill>
                  <a:srgbClr val="FF0000"/>
                </a:solidFill>
                <a:latin typeface="Fira Sans" panose="020B0503050000020004" pitchFamily="34" charset="0"/>
              </a:rPr>
              <a:t>1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),....,(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,c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i="1" dirty="0">
                <a:latin typeface="Fira Sans" panose="020B0503050000020004" pitchFamily="34" charset="0"/>
              </a:rPr>
              <a:t>Output: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learned classifier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y:d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sym typeface="Wingdings" charset="2"/>
              </a:rPr>
              <a:t> c</a:t>
            </a:r>
            <a:endParaRPr lang="en-US" sz="2000" i="1" dirty="0">
              <a:solidFill>
                <a:srgbClr val="FF0000"/>
              </a:solidFill>
              <a:latin typeface="Fira Sans" panose="020B0503050000020004" pitchFamily="34" charset="0"/>
            </a:endParaRP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0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Common algorithms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K-nearest neighbors</a:t>
            </a:r>
            <a:endParaRPr lang="en-GB" sz="2800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Naïve bayes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Logistic regression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Support vector machines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Neural networks</a:t>
            </a:r>
          </a:p>
          <a:p>
            <a:pPr lvl="0"/>
            <a:r>
              <a:rPr lang="en-US" dirty="0">
                <a:solidFill>
                  <a:srgbClr val="404040"/>
                </a:solidFill>
                <a:latin typeface="Fira Sans" pitchFamily="34"/>
              </a:rPr>
              <a:t>Deep learning</a:t>
            </a:r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66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K-nearest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neighbors</a:t>
            </a: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1CBA0-07BE-4681-A4DE-365FEDFE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458" y="1748749"/>
            <a:ext cx="5314770" cy="46672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7885-F4D8-5426-7D54-35FFF565C7D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060126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b="1" i="0" u="none" strike="noStrike" dirty="0">
                <a:solidFill>
                  <a:srgbClr val="000000"/>
                </a:solidFill>
                <a:effectLst/>
              </a:rPr>
              <a:t>K-Nearest </a:t>
            </a:r>
            <a:r>
              <a:rPr lang="en-GB" sz="2200" b="1" i="0" u="none" strike="noStrike" dirty="0" err="1">
                <a:solidFill>
                  <a:srgbClr val="000000"/>
                </a:solidFill>
                <a:effectLst/>
              </a:rPr>
              <a:t>Neighbors</a:t>
            </a:r>
            <a:r>
              <a:rPr lang="en-GB" sz="2200" b="1" i="0" u="none" strike="noStrike" dirty="0">
                <a:solidFill>
                  <a:srgbClr val="000000"/>
                </a:solidFill>
                <a:effectLst/>
              </a:rPr>
              <a:t> (KNN)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 simple, non-parametric algorithm that classifies data points based on the majority class of their 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K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nearest 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neighbors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feature space, using a distance metric such as Euclidean distance.</a:t>
            </a:r>
          </a:p>
          <a:p>
            <a:pPr>
              <a:lnSpc>
                <a:spcPct val="100000"/>
              </a:lnSpc>
            </a:pPr>
            <a:endParaRPr lang="en-GB" sz="2200" dirty="0">
              <a:latin typeface="-webkit-standard"/>
            </a:endParaRPr>
          </a:p>
          <a:p>
            <a:pPr>
              <a:lnSpc>
                <a:spcPct val="100000"/>
              </a:lnSpc>
            </a:pPr>
            <a:r>
              <a:rPr lang="en-GB" sz="2200" dirty="0">
                <a:latin typeface="-webkit-standard"/>
              </a:rPr>
              <a:t>Non-parametric methods: make no strong assumptions about the data's underlying distribution.</a:t>
            </a:r>
            <a:endParaRPr lang="en-US" sz="22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39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25500" y="381000"/>
            <a:ext cx="10960100" cy="990600"/>
          </a:xfrm>
        </p:spPr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Naive Bayes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5665799" y="3664473"/>
            <a:ext cx="4678381" cy="27075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667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399386" y="5018272"/>
            <a:ext cx="1828799" cy="132343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latin typeface="Lucida Grande"/>
                <a:ea typeface="Lucida Grande"/>
                <a:cs typeface="Lucida Grande"/>
              </a:rPr>
              <a:t>y</a:t>
            </a:r>
            <a:r>
              <a:rPr lang="en-US" sz="80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0344180" y="5018271"/>
            <a:ext cx="1441420" cy="132343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80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67696"/>
              </p:ext>
            </p:extLst>
          </p:nvPr>
        </p:nvGraphicFramePr>
        <p:xfrm>
          <a:off x="5665799" y="3664473"/>
          <a:ext cx="4678381" cy="2707598"/>
        </p:xfrm>
        <a:graphic>
          <a:graphicData uri="http://schemas.openxmlformats.org/drawingml/2006/table">
            <a:tbl>
              <a:tblPr/>
              <a:tblGrid>
                <a:gridCol w="2807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great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love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laugh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4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9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8AABE2-1088-4DF5-5CB8-2BA9EB76CFD6}"/>
              </a:ext>
            </a:extLst>
          </p:cNvPr>
          <p:cNvSpPr txBox="1">
            <a:spLocks/>
          </p:cNvSpPr>
          <p:nvPr/>
        </p:nvSpPr>
        <p:spPr>
          <a:xfrm>
            <a:off x="838202" y="1825627"/>
            <a:ext cx="10209901" cy="4667243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Naive Bayes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is a probabilistic machine learning algorithm based on Bayes' Theorem, which assumes that all features are independent of each other (a "naive" assumption) and uses this simplification to classify data efficiently.</a:t>
            </a:r>
            <a:endParaRPr lang="en-GB" sz="2400" dirty="0">
              <a:latin typeface="Fira Sans" panose="020B050305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4D784-BECF-A474-DD9C-4FC85B2542F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0A119AC-B999-4A1C-8949-5098AD927FA7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Bayes’ rule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306234" y="3678767"/>
          <a:ext cx="5894917" cy="183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19100" progId="Equation.3">
                  <p:embed/>
                </p:oleObj>
              </mc:Choice>
              <mc:Fallback>
                <p:oleObj name="Equation" r:id="rId2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234" y="3678767"/>
                        <a:ext cx="5894917" cy="1837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06400" y="1905000"/>
            <a:ext cx="10972800" cy="3556000"/>
          </a:xfrm>
        </p:spPr>
        <p:txBody>
          <a:bodyPr/>
          <a:lstStyle/>
          <a:p>
            <a:pPr marL="304792" indent="-304792">
              <a:spcBef>
                <a:spcPct val="50000"/>
              </a:spcBef>
              <a:buFontTx/>
              <a:buChar char="•"/>
            </a:pPr>
            <a:r>
              <a:rPr lang="en-US" sz="4267" dirty="0"/>
              <a:t>For a document </a:t>
            </a:r>
            <a:r>
              <a:rPr lang="en-US" sz="4800" i="1" dirty="0">
                <a:solidFill>
                  <a:srgbClr val="FF0000"/>
                </a:solidFill>
              </a:rPr>
              <a:t>d</a:t>
            </a:r>
            <a:r>
              <a:rPr lang="en-US" sz="5333" dirty="0"/>
              <a:t> </a:t>
            </a:r>
            <a:r>
              <a:rPr lang="en-US" sz="4800" dirty="0"/>
              <a:t>and a class </a:t>
            </a:r>
            <a:r>
              <a:rPr lang="en-US" sz="5333" i="1" dirty="0">
                <a:solidFill>
                  <a:srgbClr val="FF0000"/>
                </a:solidFill>
              </a:rPr>
              <a:t>c</a:t>
            </a:r>
            <a:endParaRPr lang="en-US" sz="4267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B51CF-7373-28BE-F9A2-2146D8AE9AA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230129" y="2178051"/>
          <a:ext cx="543008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292100" progId="Equation.3">
                  <p:embed/>
                </p:oleObj>
              </mc:Choice>
              <mc:Fallback>
                <p:oleObj name="Equation" r:id="rId2" imgW="13716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129" y="2178051"/>
                        <a:ext cx="543008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390160" y="3327400"/>
          <a:ext cx="5347441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160" y="3327400"/>
                        <a:ext cx="5347441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348567" y="5156200"/>
          <a:ext cx="5181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200" imgH="292100" progId="Equation.3">
                  <p:embed/>
                </p:oleObj>
              </mc:Choice>
              <mc:Fallback>
                <p:oleObj name="Equation" r:id="rId6" imgW="1346200" imgH="2921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567" y="5156200"/>
                        <a:ext cx="51816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331200" y="2108200"/>
            <a:ext cx="3251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9245600" y="3835400"/>
            <a:ext cx="2235200" cy="42056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9347200" y="5257801"/>
            <a:ext cx="2235200" cy="74879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Dropping the denominator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069AB-E6B8-237F-5F25-EF51063CC47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08000" y="2108200"/>
          <a:ext cx="653414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0" imgH="292100" progId="Equation.3">
                  <p:embed/>
                </p:oleObj>
              </mc:Choice>
              <mc:Fallback>
                <p:oleObj name="Equation" r:id="rId2" imgW="16510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2108200"/>
                        <a:ext cx="653414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9550400" y="2595880"/>
            <a:ext cx="2235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1727201" y="3632201"/>
          <a:ext cx="7691967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3100" imgH="292100" progId="Equation.3">
                  <p:embed/>
                </p:oleObj>
              </mc:Choice>
              <mc:Fallback>
                <p:oleObj name="Equation" r:id="rId4" imgW="19431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1" y="3632201"/>
                        <a:ext cx="7691967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>
            <a:extLst>
              <a:ext uri="{FF2B5EF4-FFF2-40B4-BE49-F238E27FC236}">
                <a16:creationId xmlns:a16="http://schemas.microsoft.com/office/drawing/2014/main" id="{EC6441E5-4F32-4E93-9B61-957C32B8D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861004"/>
            <a:ext cx="3251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We can just count the relative frequencies in a corpus</a:t>
            </a:r>
          </a:p>
        </p:txBody>
      </p:sp>
      <p:sp>
        <p:nvSpPr>
          <p:cNvPr id="7" name="Text Box 16">
            <a:extLst>
              <a:ext uri="{FF2B5EF4-FFF2-40B4-BE49-F238E27FC236}">
                <a16:creationId xmlns:a16="http://schemas.microsoft.com/office/drawing/2014/main" id="{D71EECC0-BB44-4289-BE41-4ADA88CC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20" y="4699080"/>
            <a:ext cx="5791200" cy="1200329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400" dirty="0">
                <a:latin typeface="Calibri" charset="0"/>
              </a:rPr>
              <a:t>Could only be estimated if a very, very large number of training examples was available.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7500B-19DC-DC1A-3F0D-250D36BE0E3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482600"/>
            <a:ext cx="1107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1803400"/>
            <a:ext cx="10769600" cy="1930400"/>
          </a:xfrm>
        </p:spPr>
        <p:txBody>
          <a:bodyPr/>
          <a:lstStyle/>
          <a:p>
            <a:r>
              <a:rPr lang="en-US" sz="4133" dirty="0">
                <a:latin typeface="Fira Sans" panose="020B0503050000020004" pitchFamily="34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10160002" y="-74551"/>
            <a:ext cx="131638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33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/>
        </p:nvGraphicFramePr>
        <p:xfrm>
          <a:off x="3373376" y="4888672"/>
          <a:ext cx="5161025" cy="1723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6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3376" y="4888672"/>
                        <a:ext cx="5161025" cy="1723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3"/>
          <p:cNvGraphicFramePr>
            <a:graphicFrameLocks noChangeAspect="1"/>
          </p:cNvGraphicFramePr>
          <p:nvPr/>
        </p:nvGraphicFramePr>
        <p:xfrm>
          <a:off x="4012693" y="3457273"/>
          <a:ext cx="4698999" cy="1307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87500" imgH="444500" progId="Equation.3">
                  <p:embed/>
                </p:oleObj>
              </mc:Choice>
              <mc:Fallback>
                <p:oleObj name="Equation" r:id="rId4" imgW="1587500" imgH="444500" progId="Equation.3">
                  <p:embed/>
                  <p:pic>
                    <p:nvPicPr>
                      <p:cNvPr id="6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2693" y="3457273"/>
                        <a:ext cx="4698999" cy="1307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CE6FE-0343-4D6F-F2BC-C3716F39210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81746-395F-0967-88F4-D5939FDF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E725-D483-6A58-1AD2-642F921B0B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lecture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8AB7-9A91-7F38-82CD-32C465EAAE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classification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Classification pipeline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Classification algorithms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528C6-5E89-6DA9-D425-624F548E29A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1833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AE5A-CB9D-F244-80A5-BAC6ACC2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networks, “deep learning”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2D797-CA60-3A46-A0F1-36B2A5008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Neural networks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are machine learning models inspired by the structure of the human brain, consisting of layers of interconnected nodes (neurons) that process and learn patterns in data by adjusting weights through a process called backpropagation.</a:t>
            </a:r>
          </a:p>
          <a:p>
            <a:pPr lvl="1">
              <a:lnSpc>
                <a:spcPct val="120000"/>
              </a:lnSpc>
            </a:pPr>
            <a:r>
              <a:rPr lang="en-IE" dirty="0">
                <a:latin typeface="Fira Sans" panose="020B0503050000020004" pitchFamily="34" charset="0"/>
              </a:rPr>
              <a:t>Compositional approach to curve-fitting;</a:t>
            </a:r>
          </a:p>
          <a:p>
            <a:pPr lvl="1">
              <a:lnSpc>
                <a:spcPct val="120000"/>
              </a:lnSpc>
            </a:pPr>
            <a:r>
              <a:rPr lang="en-IE" dirty="0">
                <a:latin typeface="Fira Sans" panose="020B0503050000020004" pitchFamily="34" charset="0"/>
              </a:rPr>
              <a:t>“Biologically inspired”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E" sz="2400" dirty="0">
                <a:latin typeface="Fira Sans" panose="020B0503050000020004" pitchFamily="34" charset="0"/>
              </a:rPr>
              <a:t>	(but don’t take that too seriously);</a:t>
            </a:r>
          </a:p>
          <a:p>
            <a:pPr lvl="1">
              <a:lnSpc>
                <a:spcPct val="120000"/>
              </a:lnSpc>
            </a:pPr>
            <a:r>
              <a:rPr lang="en-IE" dirty="0">
                <a:latin typeface="Fira Sans" panose="020B0503050000020004" pitchFamily="34" charset="0"/>
              </a:rPr>
              <a:t>Sound cool.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90675-F698-FBC9-1CF1-F4651AF022E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7676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17A0-8362-C54C-B631-92888C6C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855E86-22F3-D740-8737-A30A66F1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37247-F9C2-0DB9-52E5-7A8F34F8734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354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17A0-8362-C54C-B631-92888C6C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E7EF2-D3E8-0142-BAFC-10B7256FBE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9511" y="1825625"/>
                <a:ext cx="580249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1" dirty="0">
                    <a:latin typeface="Cambria Math" panose="02040503050406030204" pitchFamily="18" charset="0"/>
                  </a:rPr>
                  <a:t>“Hidden” nodes: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Example: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1" dirty="0"/>
                  <a:t>“Activation function”: 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E7EF2-D3E8-0142-BAFC-10B7256F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9511" y="1825625"/>
                <a:ext cx="5802490" cy="4351338"/>
              </a:xfrm>
              <a:blipFill>
                <a:blip r:embed="rId2"/>
                <a:stretch>
                  <a:fillRect l="-1965" t="-261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C8855E86-22F3-D740-8737-A30A66F1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81" y="1991335"/>
            <a:ext cx="6029876" cy="40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the Dying ReLU problem in Neural Networks? - knowledge Transfer">
            <a:extLst>
              <a:ext uri="{FF2B5EF4-FFF2-40B4-BE49-F238E27FC236}">
                <a16:creationId xmlns:a16="http://schemas.microsoft.com/office/drawing/2014/main" id="{E3971384-99E8-8342-B9F6-369F02E3D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14" y="5146432"/>
            <a:ext cx="1710729" cy="15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24CE9-0495-2039-ACC8-F0C923E95A3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4136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68D7-0F6F-A740-B121-91B4FD45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makes a neural net “deep”?</a:t>
            </a:r>
          </a:p>
        </p:txBody>
      </p:sp>
      <p:pic>
        <p:nvPicPr>
          <p:cNvPr id="2050" name="Picture 2" descr="Deep learning diagram. | Download Scientific Diagram">
            <a:extLst>
              <a:ext uri="{FF2B5EF4-FFF2-40B4-BE49-F238E27FC236}">
                <a16:creationId xmlns:a16="http://schemas.microsoft.com/office/drawing/2014/main" id="{EFFD10E9-F4CC-EC41-B1FD-311A31BB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615207"/>
            <a:ext cx="10515599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4F26F-068E-A067-A0FB-E0853BC8466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3828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28F7C-0C94-970D-F704-5C1C716B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6C21-068C-62B4-92D7-FA158B7B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More on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010D1-B441-5FC6-4305-0DCF2ED54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b="1" i="0" u="none" strike="noStrike" noProof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Wednesday, Thursday and Friday!</a:t>
            </a:r>
            <a:endParaRPr lang="en-GB" noProof="0" dirty="0"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6074B-4A04-E794-4347-2768DFB10DA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640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B8530-04AB-7195-695E-7D291B5D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BCA2-FEB8-C363-CA1D-EBD3C86C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Ensemble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C1B8-448F-ABB1-8602-52C38E95A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can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combine multiple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classifiers</a:t>
            </a:r>
            <a:endParaRPr lang="nl-NL" dirty="0">
              <a:latin typeface="Fira Sans" panose="020B05030500000200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nl-NL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Random 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forest</a:t>
            </a:r>
            <a:r>
              <a:rPr lang="nl-NL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</a:t>
            </a:r>
            <a:endParaRPr lang="nl-NL" b="1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fit multiple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decision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trees,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average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over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predictions</a:t>
            </a:r>
            <a:endParaRPr lang="nl-NL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Less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“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volatile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”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than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a single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decision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tree</a:t>
            </a:r>
          </a:p>
          <a:p>
            <a:pPr lvl="1">
              <a:lnSpc>
                <a:spcPct val="120000"/>
              </a:lnSpc>
            </a:pP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Voting</a:t>
            </a:r>
            <a:r>
              <a:rPr lang="nl-NL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</a:t>
            </a:r>
            <a:endParaRPr lang="nl-NL" b="1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Fit multiple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classifiers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and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let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them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“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vote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” on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the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result</a:t>
            </a:r>
            <a:endParaRPr lang="nl-NL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Classifiers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may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be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of different classes!</a:t>
            </a:r>
            <a:endParaRPr lang="en-IE" dirty="0"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FC9D-C80A-2A9C-909D-09787C6E48A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1823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7D581-B49E-FBDD-B6DB-ADA77EC9F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CD0D-20A4-669B-0D75-A2C38265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Selecting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AB98-1BA6-F262-B7F7-3CF8367FB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 hyperparameter is a parameter whose value is used to control the learning process, which must be configured before the process starts.</a:t>
            </a:r>
          </a:p>
          <a:p>
            <a:pPr lvl="1">
              <a:lnSpc>
                <a:spcPct val="120000"/>
              </a:lnSpc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Experts input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Hyperparameter optimization: t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he selection process will be automated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Random search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Grid search: systematically go through your data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Other optimization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F1B7D-D6D3-8E9E-8904-23906F349E8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7108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6D52ED-6A79-4D0B-EB24-193EA024D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F00F-6DE7-DAE2-3609-7D6340979C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3600" kern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20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788BE-1B8C-F3CF-B513-4244B5E2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8EB5-4A9F-1444-A7B3-23C11969B0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Evaluation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52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F803-ADB9-1146-8894-C997B1D8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No free 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BB3BB-AE82-BE41-A0EC-B4AD117D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5000" dirty="0"/>
              <a:t>“Any two optimization algorithms are equivalent when their performance is averaged across all possible problems”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(Wolpert &amp; </a:t>
            </a:r>
            <a:r>
              <a:rPr lang="en-US" dirty="0" err="1"/>
              <a:t>MacReady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ED422-5FC8-8FA9-0F7B-BE40A91852E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926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E197-85F9-4752-B58A-D38ED2F58B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Text Classification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00E543-7DBA-4E04-8BB9-00D22C62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34" y="750673"/>
            <a:ext cx="8340066" cy="5716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D5664-E999-14FD-57FE-D47A816D529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1215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Confusion matrix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84464-F4A4-4BA6-9276-A19EC285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7" y="1690688"/>
            <a:ext cx="8940247" cy="51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37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Accuracy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Accuracy is a valid choice of evaluation for classification problems which are well balanced and not skewed. </a:t>
            </a:r>
          </a:p>
          <a:p>
            <a:pPr lvl="0"/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42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Precision and recall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eaLnBrk="1" hangingPunct="1"/>
            <a:r>
              <a:rPr lang="en-US" b="1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Precision</a:t>
            </a:r>
            <a: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: % of selected items that are correct</a:t>
            </a:r>
            <a:b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</a:br>
            <a:r>
              <a:rPr lang="en-US" b="1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Recall</a:t>
            </a:r>
            <a: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: % of correct items that are selected</a:t>
            </a:r>
          </a:p>
          <a:p>
            <a:pPr eaLnBrk="1" hangingPunct="1"/>
            <a:endParaRPr lang="en-US" dirty="0">
              <a:latin typeface="Fira Sans" panose="020B0503050000020004" pitchFamily="34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ira Sans" panose="020B0503050000020004" pitchFamily="34" charset="0"/>
            </a:endParaRPr>
          </a:p>
          <a:p>
            <a:pPr eaLnBrk="1" hangingPunct="1"/>
            <a:r>
              <a:rPr lang="en-US" dirty="0">
                <a:latin typeface="Fira Sans" panose="020B0503050000020004" pitchFamily="34" charset="0"/>
              </a:rPr>
              <a:t>Precision is a valid choice of evaluation metric when we want to be very sure of our prediction.</a:t>
            </a:r>
          </a:p>
          <a:p>
            <a:pPr eaLnBrk="1" hangingPunct="1"/>
            <a:r>
              <a:rPr lang="en-US" dirty="0">
                <a:latin typeface="Fira Sans" panose="020B0503050000020004" pitchFamily="34" charset="0"/>
              </a:rPr>
              <a:t>Recall is a valid choice of evaluation metric when we want to capture as many positives as possible.</a:t>
            </a:r>
            <a:endParaRPr lang="en-US" dirty="0">
              <a:latin typeface="Fira Sans" panose="020B0503050000020004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4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C955-EE68-8E44-A516-450D3075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696B-5445-E747-BB52-CCD15F326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49523E-3DB3-9E45-A470-2CF9923A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498123" cy="99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3B6AA9F-351F-DC46-BAEB-7A254CFD6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65212" r="-24" b="-61007"/>
          <a:stretch/>
        </p:blipFill>
        <p:spPr bwMode="auto">
          <a:xfrm>
            <a:off x="5275385" y="868340"/>
            <a:ext cx="7505699" cy="1307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FF33A-94A7-EA42-8178-7171596DF7D9}"/>
              </a:ext>
            </a:extLst>
          </p:cNvPr>
          <p:cNvSpPr txBox="1"/>
          <p:nvPr/>
        </p:nvSpPr>
        <p:spPr>
          <a:xfrm>
            <a:off x="5498122" y="6308209"/>
            <a:ext cx="646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Helvetica Neue" panose="02000503000000020004" pitchFamily="2" charset="0"/>
                <a:hlinkClick r:id="rId4"/>
              </a:rPr>
              <a:t>https://en.wikipedia.org/wiki/F-score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CA08C-77DC-500C-7AF3-CFACDAA8F9B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36323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 combined measure: F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A combined measure that assesses the P/R tradeoff is F measure (weighted harmonic mean):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The harmonic mean is a very conservative average</a:t>
            </a:r>
          </a:p>
          <a:p>
            <a:r>
              <a:rPr lang="en-US" dirty="0">
                <a:latin typeface="Fira Sans" panose="020B0503050000020004" pitchFamily="34" charset="0"/>
              </a:rPr>
              <a:t>People usually use balanced F1 measure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 i.e., with 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</a:t>
            </a:r>
            <a:r>
              <a:rPr lang="en-US" dirty="0">
                <a:latin typeface="Fira Sans" panose="020B0503050000020004" pitchFamily="34" charset="0"/>
              </a:rPr>
              <a:t> = 1 (that is, 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 = ½):   		     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F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 = 2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PR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/(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P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+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R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)</a:t>
            </a:r>
            <a:endParaRPr lang="en-US" dirty="0">
              <a:latin typeface="Fira Sans" panose="020B0503050000020004" pitchFamily="34" charset="0"/>
            </a:endParaRP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6AD3DD2C-E0BD-4775-B190-4D4997B598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9299" y="3130548"/>
          <a:ext cx="4824023" cy="14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4400" imgH="594000" progId="Equation.3">
                  <p:embed/>
                </p:oleObj>
              </mc:Choice>
              <mc:Fallback>
                <p:oleObj name="Equation" r:id="rId2" imgW="2084400" imgH="5940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6AD3DD2C-E0BD-4775-B190-4D4997B598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299" y="3130548"/>
                        <a:ext cx="4824023" cy="140335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569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887D493-831A-A844-B1CD-4ACA8A2434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590BD-A114-E87A-4B2D-E0351012F02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1149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22E2-1F52-041F-8BCA-BBD95AEB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873F-E8A3-0A68-7083-80A16C8B645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Evaluation metrics: multiclass classification</a:t>
            </a:r>
            <a:endParaRPr lang="en-GB" sz="40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2E07-F3E1-12CC-8C75-EF16D05AB10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</a:rPr>
              <a:t>Evaluation is less straightforward with multiple classes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</a:rPr>
              <a:t>Precision/recall/F1 per class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</a:rPr>
              <a:t>But what if we want a single score?</a:t>
            </a:r>
          </a:p>
          <a:p>
            <a:pPr lvl="1"/>
            <a:r>
              <a:rPr lang="en-GB" b="1" dirty="0">
                <a:solidFill>
                  <a:srgbClr val="404040"/>
                </a:solidFill>
                <a:latin typeface="Fira Sans" panose="020B0503050000020004" pitchFamily="34" charset="0"/>
              </a:rPr>
              <a:t>Macro F1: </a:t>
            </a:r>
            <a:r>
              <a:rPr lang="en-GB" dirty="0">
                <a:solidFill>
                  <a:srgbClr val="404040"/>
                </a:solidFill>
                <a:latin typeface="Fira Sans" panose="020B0503050000020004" pitchFamily="34" charset="0"/>
              </a:rPr>
              <a:t>average of F1 score for each class</a:t>
            </a:r>
          </a:p>
          <a:p>
            <a:pPr lvl="1"/>
            <a:r>
              <a:rPr lang="en-GB" b="1" dirty="0">
                <a:solidFill>
                  <a:srgbClr val="404040"/>
                </a:solidFill>
                <a:latin typeface="Fira Sans" panose="020B0503050000020004" pitchFamily="34" charset="0"/>
              </a:rPr>
              <a:t>Micro F1: </a:t>
            </a:r>
            <a:r>
              <a:rPr lang="en-GB" dirty="0">
                <a:solidFill>
                  <a:srgbClr val="404040"/>
                </a:solidFill>
                <a:latin typeface="Fira Sans" panose="020B0503050000020004" pitchFamily="34" charset="0"/>
              </a:rPr>
              <a:t>uses total number of true/false positives/negatives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F790B-1F4C-3DE1-6C9D-99B8F1D1E93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08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D83C5-CA6F-9890-890A-6B55A04F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23EE71-A0AC-9D0E-0DC3-880D64639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545" y="243944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chemeClr val="bg1"/>
                </a:solidFill>
                <a:latin typeface="Fira Sans" pitchFamily="34"/>
                <a:ea typeface="Fira Code" pitchFamily="49"/>
              </a:rPr>
              <a:t>Conclusion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E9B15-3601-88C3-19DA-5FE16DED0082}"/>
              </a:ext>
            </a:extLst>
          </p:cNvPr>
          <p:cNvSpPr txBox="1"/>
          <p:nvPr/>
        </p:nvSpPr>
        <p:spPr>
          <a:xfrm>
            <a:off x="1399523" y="1736779"/>
            <a:ext cx="9856307" cy="36985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2200" dirty="0">
                <a:solidFill>
                  <a:schemeClr val="accent6"/>
                </a:solidFill>
                <a:latin typeface="Fira Sans" pitchFamily="34"/>
              </a:rPr>
              <a:t>Understanding the classification pipeline is essential for building effective models, from preprocessing text data to training and evaluation.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endParaRPr lang="en-GB" sz="2200" dirty="0">
              <a:solidFill>
                <a:schemeClr val="accent6"/>
              </a:solidFill>
              <a:latin typeface="Fira Sans" pitchFamily="34"/>
            </a:endParaRP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2200" dirty="0">
                <a:solidFill>
                  <a:schemeClr val="accent6"/>
                </a:solidFill>
                <a:latin typeface="Fira Sans" pitchFamily="34"/>
              </a:rPr>
              <a:t>There are different algorithms available for text classification, each with its strengths.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endParaRPr lang="en-GB" sz="2200" dirty="0">
              <a:solidFill>
                <a:schemeClr val="accent6"/>
              </a:solidFill>
              <a:latin typeface="Fira Sans" pitchFamily="34"/>
            </a:endParaRP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2200" dirty="0">
                <a:solidFill>
                  <a:schemeClr val="accent6"/>
                </a:solidFill>
                <a:latin typeface="Fira Sans" pitchFamily="34"/>
              </a:rPr>
              <a:t>Accurate evaluation using metrics like accuracy, precision, recall, and cross-validation ensures reliable model performance and generalization to unseen data.</a:t>
            </a:r>
            <a:endParaRPr lang="en-US" sz="2200" dirty="0">
              <a:solidFill>
                <a:schemeClr val="accent6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73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26BF-4CFE-4471-8F95-BFF184DCA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 2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B6BED0-D3F7-4494-9CD6-7CA83BD43FFD}"/>
              </a:ext>
            </a:extLst>
          </p:cNvPr>
          <p:cNvSpPr txBox="1"/>
          <p:nvPr/>
        </p:nvSpPr>
        <p:spPr>
          <a:xfrm>
            <a:off x="838203" y="3071112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9BD7C-E910-CB48-D8BD-420D206C98B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49</a:t>
            </a:fld>
            <a:endParaRPr lang="en-N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80D06-23A4-44ED-6708-70FBC8A6B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1498-6901-3442-2354-17A0B11D4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 process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9315F-E935-FA30-D9F7-A0CDB18368A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4E955C-C7A7-0482-E70D-62DD06C1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1355904"/>
            <a:ext cx="9291637" cy="53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844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8361-C30C-442F-AF2F-1DF8627BA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transformation, feature generation</a:t>
            </a:r>
            <a:b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GB" sz="29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Bag-of-Words representation</a:t>
            </a:r>
            <a:endParaRPr lang="en-GB" sz="2900" kern="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Doc1: Text mining is to identify useful information.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Doc2: Useful information is mined from text.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Doc3: Apple is delicious.</a:t>
            </a:r>
          </a:p>
          <a:p>
            <a:pPr marL="0" lvl="0" indent="0"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Document-Term matrix (DTM):</a:t>
            </a:r>
          </a:p>
        </p:txBody>
      </p:sp>
      <p:pic>
        <p:nvPicPr>
          <p:cNvPr id="4" name="Picture 3" descr="img/page%2012.png">
            <a:extLst>
              <a:ext uri="{FF2B5EF4-FFF2-40B4-BE49-F238E27FC236}">
                <a16:creationId xmlns:a16="http://schemas.microsoft.com/office/drawing/2014/main" id="{158A3FD2-B383-4AB1-8EFD-6529B52A4BC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33326" y="4808271"/>
            <a:ext cx="8229600" cy="133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325BE-D938-4040-A933-790C2350E31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2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classification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b="1" dirty="0">
                <a:latin typeface="Fira Sans" panose="020B0503050000020004" pitchFamily="34" charset="0"/>
              </a:rPr>
              <a:t>Supervised learning</a:t>
            </a:r>
            <a:r>
              <a:rPr lang="en-US" dirty="0">
                <a:latin typeface="Fira Sans" panose="020B0503050000020004" pitchFamily="34" charset="0"/>
              </a:rPr>
              <a:t>: Learning a function that maps an input to an output based on example input-output pairs.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infer a function from labeled training data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use the inferred function to label new instances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Human experts annotate a set of text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Fira Sans" panose="020B0503050000020004" pitchFamily="34" charset="0"/>
              </a:rPr>
              <a:t>Training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648BECE-9BDD-41F4-A469-4D321BBBDD8F}"/>
              </a:ext>
            </a:extLst>
          </p:cNvPr>
          <p:cNvGraphicFramePr>
            <a:graphicFrameLocks noGrp="1"/>
          </p:cNvGraphicFramePr>
          <p:nvPr/>
        </p:nvGraphicFramePr>
        <p:xfrm>
          <a:off x="6389315" y="4832351"/>
          <a:ext cx="2855015" cy="1524000"/>
        </p:xfrm>
        <a:graphic>
          <a:graphicData uri="http://schemas.openxmlformats.org/drawingml/2006/table">
            <a:tbl>
              <a:tblPr firstRow="1" bandRow="1"/>
              <a:tblGrid>
                <a:gridCol w="1841555">
                  <a:extLst>
                    <a:ext uri="{9D8B030D-6E8A-4147-A177-3AD203B41FA5}">
                      <a16:colId xmlns:a16="http://schemas.microsoft.com/office/drawing/2014/main" val="485548442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3691134509"/>
                    </a:ext>
                  </a:extLst>
                </a:gridCol>
              </a:tblGrid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739527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Email1…..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61626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Email2….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176275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Email3….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301739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99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72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Applications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2800" dirty="0">
                <a:latin typeface="Fira Sans" panose="020B0503050000020004" pitchFamily="34" charset="0"/>
              </a:rPr>
              <a:t>Assigning subject categories, topics, or genres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Spam detection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Authorship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Age/gender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Language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5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Quiz?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Which one </a:t>
            </a:r>
            <a:r>
              <a:rPr lang="en-US" b="1" dirty="0">
                <a:latin typeface="Fira Sans" panose="020B0503050000020004" pitchFamily="34" charset="0"/>
              </a:rPr>
              <a:t>is not</a:t>
            </a:r>
            <a:r>
              <a:rPr lang="en-US" dirty="0">
                <a:latin typeface="Fira Sans" panose="020B0503050000020004" pitchFamily="34" charset="0"/>
              </a:rPr>
              <a:t> a text classification task? (less likely to be)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Author's gender detection from text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Finding about the smoking conditions of patients from clinical letters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Grouping similar news articles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Classifying reviews into positive and negative sentiment</a:t>
            </a: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0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1540</Words>
  <Application>Microsoft Macintosh PowerPoint</Application>
  <PresentationFormat>Widescreen</PresentationFormat>
  <Paragraphs>295</Paragraphs>
  <Slides>50</Slides>
  <Notes>6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Calibri</vt:lpstr>
      <vt:lpstr>Cambria Math</vt:lpstr>
      <vt:lpstr>Courier</vt:lpstr>
      <vt:lpstr>Wingdings</vt:lpstr>
      <vt:lpstr>Lucida Grande</vt:lpstr>
      <vt:lpstr>plusjakartasans</vt:lpstr>
      <vt:lpstr>Helvetica Neue</vt:lpstr>
      <vt:lpstr>Calibri Light</vt:lpstr>
      <vt:lpstr>Fira Code</vt:lpstr>
      <vt:lpstr>Arial</vt:lpstr>
      <vt:lpstr>-webkit-standard</vt:lpstr>
      <vt:lpstr>Fira Sans</vt:lpstr>
      <vt:lpstr>Office Theme</vt:lpstr>
      <vt:lpstr>Equation</vt:lpstr>
      <vt:lpstr>PowerPoint Presentation</vt:lpstr>
      <vt:lpstr>From before</vt:lpstr>
      <vt:lpstr>This lecture</vt:lpstr>
      <vt:lpstr>Text Classification</vt:lpstr>
      <vt:lpstr>Text mining process</vt:lpstr>
      <vt:lpstr>Text transformation, feature generation Bag-of-Words representation</vt:lpstr>
      <vt:lpstr>Text classification</vt:lpstr>
      <vt:lpstr>Applications</vt:lpstr>
      <vt:lpstr>Quiz?</vt:lpstr>
      <vt:lpstr>Terminology</vt:lpstr>
      <vt:lpstr>Types of classification</vt:lpstr>
      <vt:lpstr>Simple pipeline</vt:lpstr>
      <vt:lpstr>Opening the pipeline</vt:lpstr>
      <vt:lpstr>Preparing data</vt:lpstr>
      <vt:lpstr>Data splitting</vt:lpstr>
      <vt:lpstr>K-fold cross validation</vt:lpstr>
      <vt:lpstr>K-fold cross validation</vt:lpstr>
      <vt:lpstr>How to classify this document? </vt:lpstr>
      <vt:lpstr>Text Classification: definition</vt:lpstr>
      <vt:lpstr>Classification Algorithms</vt:lpstr>
      <vt:lpstr>Hand-coded rules</vt:lpstr>
      <vt:lpstr>Supervised Machine Learning</vt:lpstr>
      <vt:lpstr>Common algorithms</vt:lpstr>
      <vt:lpstr>K-nearest neighbors </vt:lpstr>
      <vt:lpstr>Naive Bayes</vt:lpstr>
      <vt:lpstr>Bayes’ rule</vt:lpstr>
      <vt:lpstr>Learning naive Bayes</vt:lpstr>
      <vt:lpstr>Learning naive Bayes</vt:lpstr>
      <vt:lpstr>Learning naive Bayes</vt:lpstr>
      <vt:lpstr>Neural networks, “deep learning”</vt:lpstr>
      <vt:lpstr>Neural network</vt:lpstr>
      <vt:lpstr>Neural network</vt:lpstr>
      <vt:lpstr>What makes a neural net “deep”?</vt:lpstr>
      <vt:lpstr>More on neural networks</vt:lpstr>
      <vt:lpstr>Ensemble classifiers</vt:lpstr>
      <vt:lpstr>Selecting hyperparameters</vt:lpstr>
      <vt:lpstr>Break</vt:lpstr>
      <vt:lpstr>Evaluation</vt:lpstr>
      <vt:lpstr>No free lunch</vt:lpstr>
      <vt:lpstr>PowerPoint Presentation</vt:lpstr>
      <vt:lpstr>Confusion matrix</vt:lpstr>
      <vt:lpstr>Accuracy</vt:lpstr>
      <vt:lpstr>Precision and recall</vt:lpstr>
      <vt:lpstr>PowerPoint Presentation</vt:lpstr>
      <vt:lpstr>A combined measure: F</vt:lpstr>
      <vt:lpstr>PowerPoint Presentation</vt:lpstr>
      <vt:lpstr>Evaluation metrics: multiclass classification</vt:lpstr>
      <vt:lpstr>Conclusion</vt:lpstr>
      <vt:lpstr>Practical 2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Ayoub Bagheri</dc:creator>
  <cp:keywords/>
  <dc:description/>
  <cp:lastModifiedBy>Bagheri, A. (Ayoub)</cp:lastModifiedBy>
  <cp:revision>91</cp:revision>
  <dcterms:created xsi:type="dcterms:W3CDTF">2020-09-17T14:27:00Z</dcterms:created>
  <dcterms:modified xsi:type="dcterms:W3CDTF">2025-07-09T12:00:54Z</dcterms:modified>
  <cp:category/>
</cp:coreProperties>
</file>